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19"/>
  </p:notesMasterIdLst>
  <p:sldIdLst>
    <p:sldId id="257" r:id="rId2"/>
    <p:sldId id="258" r:id="rId3"/>
    <p:sldId id="259" r:id="rId4"/>
    <p:sldId id="261" r:id="rId5"/>
    <p:sldId id="262" r:id="rId6"/>
    <p:sldId id="264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</p:sldIdLst>
  <p:sldSz cx="16257588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08">
          <p15:clr>
            <a:srgbClr val="A4A3A4"/>
          </p15:clr>
        </p15:guide>
        <p15:guide id="2" pos="51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14"/>
    <p:restoredTop sz="83997"/>
  </p:normalViewPr>
  <p:slideViewPr>
    <p:cSldViewPr snapToGrid="0">
      <p:cViewPr varScale="1">
        <p:scale>
          <a:sx n="67" d="100"/>
          <a:sy n="67" d="100"/>
        </p:scale>
        <p:origin x="960" y="184"/>
      </p:cViewPr>
      <p:guideLst>
        <p:guide orient="horz" pos="2808"/>
        <p:guide pos="51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eb6f043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eb6f043fd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f8b92266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f8b922667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4f8b922667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f27299e72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f27299e72_0_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4f27299e72_0_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f27299e72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f27299e72_0_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4f27299e72_0_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f27299e72_4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f27299e72_4_3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4f27299e72_4_3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f70e0d3d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f70e0d3de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4f70e0d3de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f27299e72_4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f27299e72_4_2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4f27299e72_4_2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f27299e72_4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f27299e72_4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4f27299e72_4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c70a50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77" name="Google Shape;77;g56c70a50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814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4eb6f043fd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4eb6f043fd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f70e0d3d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f70e0d3de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g4f70e0d3de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f8b92266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f8b922667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g4f8b922667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cd3760f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cd3760fe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g4cd3760fe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f27299e72_4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f27299e72_4_2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" name="Google Shape;107;g4f27299e72_4_2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f27299e72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f27299e72_0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4f27299e72_0_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f27299e7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f27299e72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4f27299e72_0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f27299e7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f27299e72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4f27299e72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l">
  <p:cSld name="Title Slide Darl">
    <p:bg>
      <p:bgPr>
        <a:solidFill>
          <a:srgbClr val="00274C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○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■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Credits">
  <p:cSld name="End Credits">
    <p:bg>
      <p:bgPr>
        <a:solidFill>
          <a:srgbClr val="00264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/>
        </p:nvSpPr>
        <p:spPr>
          <a:xfrm>
            <a:off x="0" y="8627231"/>
            <a:ext cx="1625758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© The Regents of The University of Michigan</a:t>
            </a:r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0" y="8085515"/>
            <a:ext cx="16257588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30000">
              <a:solidFill>
                <a:srgbClr val="B4B5B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baseline="30000">
                <a:solidFill>
                  <a:srgbClr val="B4B5B5"/>
                </a:solidFill>
                <a:latin typeface="Arial Black"/>
                <a:ea typeface="Arial Black"/>
                <a:cs typeface="Arial Black"/>
                <a:sym typeface="Arial Black"/>
              </a:rPr>
              <a:t>Except where otherwise noted, this work is licensed under CC BY-NC 4.0</a:t>
            </a:r>
            <a:endParaRPr sz="1800" b="0" i="0" u="none" strike="noStrike" cap="non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" name="Google Shape;21;p4"/>
          <p:cNvSpPr txBox="1"/>
          <p:nvPr/>
        </p:nvSpPr>
        <p:spPr>
          <a:xfrm>
            <a:off x="7846134" y="8021420"/>
            <a:ext cx="184731" cy="748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" y="2954741"/>
            <a:ext cx="16257587" cy="91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33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Mark Rulkowski</a:t>
            </a:r>
            <a:endParaRPr sz="5333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" y="3815993"/>
            <a:ext cx="16257587" cy="72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33">
                <a:solidFill>
                  <a:srgbClr val="B5B5B5"/>
                </a:solidFill>
                <a:latin typeface="Verdana"/>
                <a:ea typeface="Verdana"/>
                <a:cs typeface="Verdana"/>
                <a:sym typeface="Verdana"/>
              </a:rPr>
              <a:t>UMSI: School of Information</a:t>
            </a: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863685" y="5248173"/>
            <a:ext cx="12138848" cy="210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Credits: (List any)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</a:t>
            </a:r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70454" y="902337"/>
            <a:ext cx="8467494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Light">
  <p:cSld name="Title Slide Ligh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170" cy="550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no Title">
  <p:cSld name="Content no 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17709" y="291549"/>
            <a:ext cx="14022170" cy="7562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5334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82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487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467"/>
              <a:buChar char="•"/>
              <a:defRPr sz="3466"/>
            </a:lvl3pPr>
            <a:lvl4pPr marL="1828800" lvl="3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4pPr>
            <a:lvl5pPr marL="2286000" lvl="4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dt" idx="10"/>
          </p:nvPr>
        </p:nvSpPr>
        <p:spPr>
          <a:xfrm>
            <a:off x="1117709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ftr" idx="11"/>
          </p:nvPr>
        </p:nvSpPr>
        <p:spPr>
          <a:xfrm>
            <a:off x="5385326" y="8475134"/>
            <a:ext cx="5486936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481922" y="8475134"/>
            <a:ext cx="3657957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274C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ctrTitle"/>
          </p:nvPr>
        </p:nvSpPr>
        <p:spPr>
          <a:xfrm>
            <a:off x="540731" y="2067651"/>
            <a:ext cx="15176126" cy="273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100"/>
              <a:buFont typeface="Verdana"/>
              <a:buNone/>
              <a:defRPr sz="7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Verdana"/>
              <a:buNone/>
              <a:def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1"/>
          </p:nvPr>
        </p:nvSpPr>
        <p:spPr>
          <a:xfrm>
            <a:off x="1432047" y="5181600"/>
            <a:ext cx="13393496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Verdana"/>
              <a:buNone/>
              <a:defRPr sz="5500" i="1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  <a:defRPr sz="32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ctr" rtl="0">
              <a:spcBef>
                <a:spcPts val="54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Verdana"/>
              <a:buNone/>
              <a:defRPr sz="27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ctr" rtl="0">
              <a:spcBef>
                <a:spcPts val="42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Verdana"/>
              <a:buNone/>
              <a:defRPr sz="21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ctr" rtl="0"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Verdana"/>
              <a:buNone/>
              <a:defRPr sz="360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12838" y="996100"/>
            <a:ext cx="146319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50" tIns="81275" rIns="162550" bIns="81275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1152E"/>
              </a:buClr>
              <a:buSzPts val="6200"/>
              <a:buFont typeface="Verdana"/>
              <a:buNone/>
              <a:defRPr sz="6200" i="0" u="none" strike="noStrike" cap="none">
                <a:solidFill>
                  <a:srgbClr val="01152E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34184"/>
            <a:ext cx="16257587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117709" y="486834"/>
            <a:ext cx="1402217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Verdana"/>
              <a:buNone/>
              <a:defRPr sz="58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Verdana"/>
              <a:buNone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117709" y="2434167"/>
            <a:ext cx="14022170" cy="546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Verdana"/>
              <a:buChar char="•"/>
              <a:defRPr sz="3733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Char char="•"/>
              <a:defRPr sz="32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Verdana"/>
              <a:buChar char="•"/>
              <a:defRPr sz="2667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1109242" y="1932879"/>
            <a:ext cx="14022300" cy="5501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altLang="zh-CN" sz="6000" b="1" dirty="0"/>
              <a:t>What</a:t>
            </a:r>
            <a:r>
              <a:rPr lang="zh-CN" altLang="en-US" sz="6000" b="1" dirty="0"/>
              <a:t> </a:t>
            </a:r>
            <a:r>
              <a:rPr lang="en-US" altLang="zh-CN" sz="6000" b="1" dirty="0"/>
              <a:t>is</a:t>
            </a:r>
            <a:r>
              <a:rPr lang="zh-CN" altLang="en-US" sz="6000" b="1" dirty="0"/>
              <a:t> </a:t>
            </a:r>
            <a:r>
              <a:rPr lang="en-US" sz="6000" b="1" dirty="0"/>
              <a:t>Data Mining</a:t>
            </a:r>
            <a:endParaRPr sz="6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Sunita Sarawagi: Process of semi-automatically analyzing </a:t>
            </a:r>
            <a:r>
              <a:rPr lang="en-US" b="1" i="1">
                <a:solidFill>
                  <a:srgbClr val="000000"/>
                </a:solidFill>
              </a:rPr>
              <a:t>large</a:t>
            </a:r>
            <a:r>
              <a:rPr lang="en-US"/>
              <a:t> </a:t>
            </a:r>
            <a:r>
              <a:rPr lang="en-US" b="1" i="1"/>
              <a:t>databases</a:t>
            </a:r>
            <a:r>
              <a:rPr lang="en-US"/>
              <a:t> to find patterns that are: </a:t>
            </a:r>
            <a:endParaRPr/>
          </a:p>
          <a:p>
            <a:pPr marL="685800" lvl="0" indent="-4826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4000"/>
              <a:buChar char="●"/>
            </a:pPr>
            <a:r>
              <a:rPr lang="en-US" sz="4000">
                <a:solidFill>
                  <a:srgbClr val="CC0000"/>
                </a:solidFill>
              </a:rPr>
              <a:t>valid</a:t>
            </a:r>
            <a:r>
              <a:rPr lang="en-US" sz="4000"/>
              <a:t>: hold on new data with some certainty </a:t>
            </a:r>
            <a:endParaRPr sz="4000"/>
          </a:p>
          <a:p>
            <a:pPr marL="6858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>
                <a:solidFill>
                  <a:srgbClr val="CC0000"/>
                </a:solidFill>
              </a:rPr>
              <a:t>novel</a:t>
            </a:r>
            <a:r>
              <a:rPr lang="en-US" sz="4000"/>
              <a:t>: non-obvious to the system </a:t>
            </a:r>
            <a:endParaRPr sz="4000"/>
          </a:p>
          <a:p>
            <a:pPr marL="6858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>
                <a:solidFill>
                  <a:srgbClr val="CC0000"/>
                </a:solidFill>
              </a:rPr>
              <a:t>useful</a:t>
            </a:r>
            <a:r>
              <a:rPr lang="en-US" sz="4000"/>
              <a:t>: should be possible to act on the item </a:t>
            </a:r>
            <a:endParaRPr sz="4000"/>
          </a:p>
          <a:p>
            <a:pPr marL="6858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>
                <a:solidFill>
                  <a:srgbClr val="CC0000"/>
                </a:solidFill>
              </a:rPr>
              <a:t>understandable</a:t>
            </a:r>
            <a:r>
              <a:rPr lang="en-US" sz="4000"/>
              <a:t>: humans should be able to interpret the pattern</a:t>
            </a:r>
            <a:endParaRPr sz="4000"/>
          </a:p>
        </p:txBody>
      </p:sp>
      <p:sp>
        <p:nvSpPr>
          <p:cNvPr id="155" name="Google Shape;155;p24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“Knowledge Discovery from Data”</a:t>
            </a:r>
            <a:endParaRPr sz="4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“Knowledge Discovery from Data”</a:t>
            </a:r>
            <a:endParaRPr sz="4800"/>
          </a:p>
        </p:txBody>
      </p:sp>
      <p:sp>
        <p:nvSpPr>
          <p:cNvPr id="162" name="Google Shape;162;p25"/>
          <p:cNvSpPr txBox="1">
            <a:spLocks noGrp="1"/>
          </p:cNvSpPr>
          <p:nvPr>
            <p:ph type="body" idx="1"/>
          </p:nvPr>
        </p:nvSpPr>
        <p:spPr>
          <a:xfrm>
            <a:off x="1117700" y="3315650"/>
            <a:ext cx="14083200" cy="275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Sunita Sarawagi: Process of semi-automatically analyzing </a:t>
            </a:r>
            <a:r>
              <a:rPr lang="en-US" sz="2800" b="1" i="1">
                <a:solidFill>
                  <a:srgbClr val="000000"/>
                </a:solidFill>
              </a:rPr>
              <a:t>large</a:t>
            </a:r>
            <a:r>
              <a:rPr lang="en-US" sz="2800"/>
              <a:t> </a:t>
            </a:r>
            <a:r>
              <a:rPr lang="en-US" sz="2800" b="1" i="1"/>
              <a:t>databases</a:t>
            </a:r>
            <a:r>
              <a:rPr lang="en-US" sz="2800"/>
              <a:t> to find </a:t>
            </a:r>
            <a:r>
              <a:rPr lang="en-US" sz="2800" b="1" i="1"/>
              <a:t>patterns</a:t>
            </a:r>
            <a:r>
              <a:rPr lang="en-US" sz="2800"/>
              <a:t> that are: </a:t>
            </a:r>
            <a:endParaRPr sz="2800"/>
          </a:p>
          <a:p>
            <a:pPr marL="9144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>
                <a:solidFill>
                  <a:srgbClr val="CC0000"/>
                </a:solidFill>
              </a:rPr>
              <a:t>valid</a:t>
            </a:r>
            <a:r>
              <a:rPr lang="en-US" sz="2800"/>
              <a:t>: hold on new data with some certainty </a:t>
            </a:r>
            <a:endParaRPr sz="2800"/>
          </a:p>
          <a:p>
            <a:pPr marL="9144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>
                <a:solidFill>
                  <a:srgbClr val="CC0000"/>
                </a:solidFill>
              </a:rPr>
              <a:t>novel</a:t>
            </a:r>
            <a:r>
              <a:rPr lang="en-US" sz="2800"/>
              <a:t>: non-obvious to the system </a:t>
            </a:r>
            <a:endParaRPr sz="2800"/>
          </a:p>
          <a:p>
            <a:pPr marL="9144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>
                <a:solidFill>
                  <a:srgbClr val="CC0000"/>
                </a:solidFill>
              </a:rPr>
              <a:t>useful</a:t>
            </a:r>
            <a:r>
              <a:rPr lang="en-US" sz="2800"/>
              <a:t>: should be possible to act on the item </a:t>
            </a:r>
            <a:endParaRPr sz="2800"/>
          </a:p>
          <a:p>
            <a:pPr marL="9144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>
                <a:solidFill>
                  <a:srgbClr val="CC0000"/>
                </a:solidFill>
              </a:rPr>
              <a:t>understandable</a:t>
            </a:r>
            <a:r>
              <a:rPr lang="en-US" sz="2800"/>
              <a:t>: humans should be able to interpret the pattern</a:t>
            </a:r>
            <a:endParaRPr sz="2800"/>
          </a:p>
        </p:txBody>
      </p:sp>
      <p:sp>
        <p:nvSpPr>
          <p:cNvPr id="163" name="Google Shape;163;p25"/>
          <p:cNvSpPr txBox="1"/>
          <p:nvPr/>
        </p:nvSpPr>
        <p:spPr>
          <a:xfrm>
            <a:off x="1117700" y="1664075"/>
            <a:ext cx="13803900" cy="1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2800"/>
              <a:buFont typeface="Verdana"/>
              <a:buChar char="●"/>
            </a:pP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Jiawei Han: Extraction of </a:t>
            </a:r>
            <a:r>
              <a:rPr lang="en-US" sz="2800" b="1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interesting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28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non-trivial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-US" sz="28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implicit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-US" sz="28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previously unknown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and </a:t>
            </a:r>
            <a:r>
              <a:rPr lang="en-US" sz="28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potentially useful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 patterns or knowledge from </a:t>
            </a:r>
            <a:r>
              <a:rPr lang="en-US" sz="2800" b="1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huge amounts of data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sz="2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“Knowledge Discovery from Data”</a:t>
            </a:r>
            <a:endParaRPr sz="4800"/>
          </a:p>
        </p:txBody>
      </p:sp>
      <p:sp>
        <p:nvSpPr>
          <p:cNvPr id="170" name="Google Shape;170;p26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Vipin Kumar: Exploration and analysis, by automatic or semi-automatic means, of </a:t>
            </a:r>
            <a:r>
              <a:rPr lang="en-US" b="1" i="1">
                <a:solidFill>
                  <a:srgbClr val="000000"/>
                </a:solidFill>
              </a:rPr>
              <a:t>large quantities</a:t>
            </a:r>
            <a:r>
              <a:rPr lang="en-US"/>
              <a:t> </a:t>
            </a:r>
            <a:r>
              <a:rPr lang="en-US" b="1" i="1"/>
              <a:t>of data</a:t>
            </a:r>
            <a:r>
              <a:rPr lang="en-US"/>
              <a:t> in order to discover </a:t>
            </a:r>
            <a:r>
              <a:rPr lang="en-US" b="1" i="1">
                <a:solidFill>
                  <a:srgbClr val="000000"/>
                </a:solidFill>
              </a:rPr>
              <a:t>meaningful</a:t>
            </a:r>
            <a:r>
              <a:rPr lang="en-US"/>
              <a:t> patterns.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“Knowledge Discovery from Data”</a:t>
            </a:r>
            <a:endParaRPr sz="4800"/>
          </a:p>
        </p:txBody>
      </p:sp>
      <p:sp>
        <p:nvSpPr>
          <p:cNvPr id="177" name="Google Shape;177;p27"/>
          <p:cNvSpPr txBox="1">
            <a:spLocks noGrp="1"/>
          </p:cNvSpPr>
          <p:nvPr>
            <p:ph type="body" idx="1"/>
          </p:nvPr>
        </p:nvSpPr>
        <p:spPr>
          <a:xfrm>
            <a:off x="1117700" y="6297175"/>
            <a:ext cx="12951000" cy="131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Vipin Kumar: Exploration and analysis, by automatic or semi-automatic means, of </a:t>
            </a:r>
            <a:r>
              <a:rPr lang="en-US" sz="2800" b="1" i="1">
                <a:solidFill>
                  <a:srgbClr val="000000"/>
                </a:solidFill>
              </a:rPr>
              <a:t>large quantities</a:t>
            </a:r>
            <a:r>
              <a:rPr lang="en-US" sz="2800"/>
              <a:t> </a:t>
            </a:r>
            <a:r>
              <a:rPr lang="en-US" sz="2800" b="1" i="1"/>
              <a:t>of data</a:t>
            </a:r>
            <a:r>
              <a:rPr lang="en-US" sz="2800"/>
              <a:t> in order to discover </a:t>
            </a:r>
            <a:r>
              <a:rPr lang="en-US" sz="2800" b="1" i="1">
                <a:solidFill>
                  <a:srgbClr val="000000"/>
                </a:solidFill>
              </a:rPr>
              <a:t>meaningful</a:t>
            </a:r>
            <a:r>
              <a:rPr lang="en-US" sz="2800"/>
              <a:t> patterns.</a:t>
            </a:r>
            <a:endParaRPr sz="2800"/>
          </a:p>
        </p:txBody>
      </p:sp>
      <p:sp>
        <p:nvSpPr>
          <p:cNvPr id="178" name="Google Shape;178;p27"/>
          <p:cNvSpPr txBox="1">
            <a:spLocks noGrp="1"/>
          </p:cNvSpPr>
          <p:nvPr>
            <p:ph type="body" idx="1"/>
          </p:nvPr>
        </p:nvSpPr>
        <p:spPr>
          <a:xfrm>
            <a:off x="1117700" y="3315650"/>
            <a:ext cx="14083200" cy="275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Sunita Sarawagi: Process of semi-automatically analyzing </a:t>
            </a:r>
            <a:r>
              <a:rPr lang="en-US" sz="2800" b="1" i="1">
                <a:solidFill>
                  <a:srgbClr val="000000"/>
                </a:solidFill>
              </a:rPr>
              <a:t>large</a:t>
            </a:r>
            <a:r>
              <a:rPr lang="en-US" sz="2800"/>
              <a:t> </a:t>
            </a:r>
            <a:r>
              <a:rPr lang="en-US" sz="2800" b="1" i="1"/>
              <a:t>databases</a:t>
            </a:r>
            <a:r>
              <a:rPr lang="en-US" sz="2800"/>
              <a:t> to find </a:t>
            </a:r>
            <a:r>
              <a:rPr lang="en-US" sz="2800" b="1" i="1"/>
              <a:t>patterns</a:t>
            </a:r>
            <a:r>
              <a:rPr lang="en-US" sz="2800"/>
              <a:t> that are: </a:t>
            </a:r>
            <a:endParaRPr sz="2800"/>
          </a:p>
          <a:p>
            <a:pPr marL="9144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>
                <a:solidFill>
                  <a:srgbClr val="CC0000"/>
                </a:solidFill>
              </a:rPr>
              <a:t>valid</a:t>
            </a:r>
            <a:r>
              <a:rPr lang="en-US" sz="2800"/>
              <a:t>: hold on new data with some certainty </a:t>
            </a:r>
            <a:endParaRPr sz="2800"/>
          </a:p>
          <a:p>
            <a:pPr marL="9144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>
                <a:solidFill>
                  <a:srgbClr val="CC0000"/>
                </a:solidFill>
              </a:rPr>
              <a:t>novel</a:t>
            </a:r>
            <a:r>
              <a:rPr lang="en-US" sz="2800"/>
              <a:t>: non-obvious to the system </a:t>
            </a:r>
            <a:endParaRPr sz="2800"/>
          </a:p>
          <a:p>
            <a:pPr marL="9144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>
                <a:solidFill>
                  <a:srgbClr val="CC0000"/>
                </a:solidFill>
              </a:rPr>
              <a:t>useful</a:t>
            </a:r>
            <a:r>
              <a:rPr lang="en-US" sz="2800"/>
              <a:t>: should be possible to act on the item </a:t>
            </a:r>
            <a:endParaRPr sz="2800"/>
          </a:p>
          <a:p>
            <a:pPr marL="9144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>
                <a:solidFill>
                  <a:srgbClr val="CC0000"/>
                </a:solidFill>
              </a:rPr>
              <a:t>understandable</a:t>
            </a:r>
            <a:r>
              <a:rPr lang="en-US" sz="2800"/>
              <a:t>: humans should be able to interpret the pattern</a:t>
            </a:r>
            <a:endParaRPr sz="2800"/>
          </a:p>
        </p:txBody>
      </p:sp>
      <p:sp>
        <p:nvSpPr>
          <p:cNvPr id="179" name="Google Shape;179;p27"/>
          <p:cNvSpPr txBox="1"/>
          <p:nvPr/>
        </p:nvSpPr>
        <p:spPr>
          <a:xfrm>
            <a:off x="1117700" y="1664075"/>
            <a:ext cx="13803900" cy="1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2800"/>
              <a:buFont typeface="Verdana"/>
              <a:buChar char="●"/>
            </a:pP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Jiawei Han: Extraction of </a:t>
            </a:r>
            <a:r>
              <a:rPr lang="en-US" sz="2800" b="1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interesting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(</a:t>
            </a:r>
            <a:r>
              <a:rPr lang="en-US" sz="28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non-trivial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-US" sz="28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implicit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-US" sz="28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previously unknown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and </a:t>
            </a:r>
            <a:r>
              <a:rPr lang="en-US" sz="28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potentially useful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) patterns or knowledge from </a:t>
            </a:r>
            <a:r>
              <a:rPr lang="en-US" sz="2800" b="1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huge amounts of data</a:t>
            </a:r>
            <a:r>
              <a:rPr lang="en-US" sz="2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</a:t>
            </a:r>
            <a:endParaRPr sz="2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 Everything is Data Mining!</a:t>
            </a:r>
            <a:endParaRPr/>
          </a:p>
        </p:txBody>
      </p:sp>
      <p:sp>
        <p:nvSpPr>
          <p:cNvPr id="186" name="Google Shape;186;p28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Looking up a phone number in phone directory. Data mining? </a:t>
            </a:r>
            <a:endParaRPr/>
          </a:p>
        </p:txBody>
      </p:sp>
      <p:sp>
        <p:nvSpPr>
          <p:cNvPr id="187" name="Google Shape;187;p28"/>
          <p:cNvSpPr txBox="1"/>
          <p:nvPr/>
        </p:nvSpPr>
        <p:spPr>
          <a:xfrm>
            <a:off x="1621450" y="7236875"/>
            <a:ext cx="69051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 Tan, Steinbach, Kumar, Introduction to Data Mining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 Everything is Data Mining!</a:t>
            </a:r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Clr>
                <a:srgbClr val="CCCCCC"/>
              </a:buClr>
              <a:buSzPts val="4800"/>
              <a:buChar char="●"/>
            </a:pPr>
            <a:r>
              <a:rPr lang="en-US">
                <a:solidFill>
                  <a:srgbClr val="CCCCCC"/>
                </a:solidFill>
              </a:rPr>
              <a:t>Looking up a phone number in phone directory. Data mining? </a:t>
            </a:r>
            <a:endParaRPr>
              <a:solidFill>
                <a:srgbClr val="CCCCCC"/>
              </a:solidFill>
            </a:endParaRPr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Query a search engine for pages that contain “Amazon.” Data mining?</a:t>
            </a:r>
            <a:endParaRPr/>
          </a:p>
        </p:txBody>
      </p:sp>
      <p:sp>
        <p:nvSpPr>
          <p:cNvPr id="195" name="Google Shape;195;p29"/>
          <p:cNvSpPr txBox="1"/>
          <p:nvPr/>
        </p:nvSpPr>
        <p:spPr>
          <a:xfrm>
            <a:off x="1621450" y="7236875"/>
            <a:ext cx="69051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 Tan, Steinbach, Kumar, Introduction to Data Mining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 Everything is Data Mining!</a:t>
            </a:r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Clr>
                <a:srgbClr val="CCCCCC"/>
              </a:buClr>
              <a:buSzPts val="4800"/>
              <a:buChar char="●"/>
            </a:pPr>
            <a:r>
              <a:rPr lang="en-US">
                <a:solidFill>
                  <a:srgbClr val="CCCCCC"/>
                </a:solidFill>
              </a:rPr>
              <a:t>Looking up a phone number in phone directory. Data mining? </a:t>
            </a:r>
            <a:endParaRPr>
              <a:solidFill>
                <a:srgbClr val="CCCCCC"/>
              </a:solidFill>
            </a:endParaRPr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Char char="●"/>
            </a:pPr>
            <a:r>
              <a:rPr lang="en-US">
                <a:solidFill>
                  <a:srgbClr val="CCCCCC"/>
                </a:solidFill>
              </a:rPr>
              <a:t>Query a search engine for pages that contain “Amazon.” Data mining?</a:t>
            </a:r>
            <a:endParaRPr>
              <a:solidFill>
                <a:srgbClr val="CCCCCC"/>
              </a:solidFill>
            </a:endParaRPr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(Deductive) Expert systems. Data mining?</a:t>
            </a:r>
            <a:endParaRPr/>
          </a:p>
        </p:txBody>
      </p:sp>
      <p:sp>
        <p:nvSpPr>
          <p:cNvPr id="203" name="Google Shape;203;p30"/>
          <p:cNvSpPr txBox="1"/>
          <p:nvPr/>
        </p:nvSpPr>
        <p:spPr>
          <a:xfrm>
            <a:off x="1621450" y="7236875"/>
            <a:ext cx="69051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- Tan, Steinbach, Kumar, Introduction to Data Mining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84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 hidden="1">
            <a:extLst>
              <a:ext uri="{FF2B5EF4-FFF2-40B4-BE49-F238E27FC236}">
                <a16:creationId xmlns="" xmlns:a16="http://schemas.microsoft.com/office/drawing/2014/main" id="{B3C7C778-695C-E244-8B73-07CC807F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13" y="152087"/>
            <a:ext cx="14991467" cy="1247467"/>
          </a:xfrm>
        </p:spPr>
        <p:txBody>
          <a:bodyPr/>
          <a:lstStyle/>
          <a:p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School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Information,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University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</a:t>
            </a:r>
            <a:r>
              <a:rPr lang="zh-CN" altLang="en-US" sz="3556" dirty="0">
                <a:latin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zh-CN" sz="3556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Michigan</a:t>
            </a:r>
            <a:endParaRPr lang="en-US" sz="3556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3" name="Image 1" descr="The maize block M logo for the University of Michigan and text read as School of Information, University of Michig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214" y="1279526"/>
            <a:ext cx="15698754" cy="200378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1">
            <a:extLst>
              <a:ext uri="{FF2B5EF4-FFF2-40B4-BE49-F238E27FC236}">
                <a16:creationId xmlns="" xmlns:a16="http://schemas.microsoft.com/office/drawing/2014/main" id="{80F3E996-942B-3F47-A9EC-8352EB9EB088}"/>
              </a:ext>
            </a:extLst>
          </p:cNvPr>
          <p:cNvSpPr txBox="1">
            <a:spLocks/>
          </p:cNvSpPr>
          <p:nvPr/>
        </p:nvSpPr>
        <p:spPr>
          <a:xfrm>
            <a:off x="3958" y="4620885"/>
            <a:ext cx="16256000" cy="18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2533" tIns="81289" rIns="162533" bIns="8128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11C3C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11C3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C7C7C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7C7C7C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7C7C7C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7C7C7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Qiaozhu</a:t>
            </a:r>
            <a:r>
              <a:rPr lang="zh-CN" altLang="en-US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6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Mei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School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of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Georgia"/>
                <a:cs typeface="Verdana" panose="020B0604030504040204" pitchFamily="34" charset="0"/>
                <a:sym typeface="Georgia"/>
              </a:rPr>
              <a:t> </a:t>
            </a:r>
            <a:r>
              <a:rPr lang="en-US" altLang="zh-CN" sz="4267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Georgia"/>
              </a:rPr>
              <a:t>Information</a:t>
            </a:r>
            <a:endParaRPr lang="en-US" sz="4267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Georgia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4800" dirty="0">
              <a:solidFill>
                <a:srgbClr val="EFEFE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TextBox 2"/>
          <p:cNvSpPr txBox="1">
            <a:spLocks noGrp="1"/>
          </p:cNvSpPr>
          <p:nvPr>
            <p:ph type="body" idx="1"/>
          </p:nvPr>
        </p:nvSpPr>
        <p:spPr>
          <a:xfrm>
            <a:off x="1196097" y="8161837"/>
            <a:ext cx="14020800" cy="704942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22" dirty="0">
                <a:solidFill>
                  <a:schemeClr val="bg1"/>
                </a:solidFill>
              </a:rPr>
              <a:t>All Content © </a:t>
            </a:r>
            <a:r>
              <a:rPr lang="en-US" altLang="zh-CN" sz="1422" dirty="0">
                <a:solidFill>
                  <a:schemeClr val="bg1"/>
                </a:solidFill>
              </a:rPr>
              <a:t>Presenter</a:t>
            </a:r>
            <a:endParaRPr lang="en-US" sz="1422" dirty="0">
              <a:solidFill>
                <a:schemeClr val="bg1"/>
              </a:solidFill>
            </a:endParaRPr>
          </a:p>
        </p:txBody>
      </p:sp>
      <p:pic>
        <p:nvPicPr>
          <p:cNvPr id="81" name="Image 2" descr=" Icon for CC BY-NC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2449" y="8539869"/>
            <a:ext cx="760284" cy="2660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953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170" cy="999996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Data Mining?</a:t>
            </a:r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170" cy="631109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You may have heard about this term in various contexts. 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Is it about techniques? Is it about analyzing large scale data? What do you think?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Is it clear to you what the differences are between data mining, machine learning, data science, and big data analytics?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Alternative Names</a:t>
            </a:r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533400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Knowledge Discovery in Databases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Knowledge Extraction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Data/Pattern Analysis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Data Archeology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Data Dredging</a:t>
            </a:r>
            <a:endParaRPr/>
          </a:p>
          <a:p>
            <a:pPr marL="45720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US"/>
              <a:t>Information Harvesting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Explosive Growth of Data</a:t>
            </a:r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body" idx="1"/>
          </p:nvPr>
        </p:nvSpPr>
        <p:spPr>
          <a:xfrm>
            <a:off x="1117700" y="1590271"/>
            <a:ext cx="14022300" cy="4427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By 2025 ~100 zettabytes of data will be generated worldwide.</a:t>
            </a:r>
            <a:endParaRPr/>
          </a:p>
          <a:p>
            <a:pPr marL="914400" lvl="1" indent="-482600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1 zettabyte = 1000 exabytes</a:t>
            </a:r>
            <a:endParaRPr/>
          </a:p>
          <a:p>
            <a:pPr marL="914400" lvl="1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1 exabyte = 1000 petabyte</a:t>
            </a:r>
            <a:endParaRPr/>
          </a:p>
          <a:p>
            <a:pPr marL="914400" lvl="1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1 petabyte = 1000 terabytes</a:t>
            </a:r>
            <a:endParaRPr/>
          </a:p>
          <a:p>
            <a:pPr marL="914400" lvl="1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/>
              <a:t>1 zettabyte = 1 trillion terabytes</a:t>
            </a:r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1004100" y="6017675"/>
            <a:ext cx="14310300" cy="19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E.g., Tweets: ~6,000 generated per sec</a:t>
            </a:r>
            <a:endParaRPr sz="4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914400" lvl="1" indent="-482600" algn="l" rtl="0"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4000"/>
              <a:buFont typeface="Verdana"/>
              <a:buChar char="○"/>
            </a:pPr>
            <a:r>
              <a:rPr lang="en-US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200 billion Tweets generated per year!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Explosive Growth of Data</a:t>
            </a:r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6000"/>
              <a:t>“We are drowning in data, but starving for knowledge.”</a:t>
            </a:r>
            <a:endParaRPr sz="6000"/>
          </a:p>
          <a:p>
            <a:pPr marL="45720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endParaRPr sz="1800" b="1"/>
          </a:p>
          <a:p>
            <a:pPr marL="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endParaRPr sz="1800" b="1"/>
          </a:p>
          <a:p>
            <a:pPr marL="45720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1800" b="1"/>
              <a:t>*</a:t>
            </a:r>
            <a:r>
              <a:rPr lang="en-US" sz="1800"/>
              <a:t>Inspired from quote by John Naisbitt in 1982: “We are drowning in information but starved for knowledge.”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Fourth Paradigm of Science</a:t>
            </a:r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5157700" y="1447950"/>
            <a:ext cx="10636500" cy="326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000"/>
              <a:t>First Paradigm: Empirical/Experimental Science (~1600)</a:t>
            </a:r>
            <a:endParaRPr sz="3000"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000"/>
              <a:t>Second Paradigm: Theoretical Science (1600~1950s)</a:t>
            </a:r>
            <a:endParaRPr sz="3000"/>
          </a:p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000"/>
              <a:t>Third Paradigm: Computational Science (1950s-1990s)</a:t>
            </a:r>
            <a:endParaRPr sz="3000"/>
          </a:p>
        </p:txBody>
      </p:sp>
      <p:pic>
        <p:nvPicPr>
          <p:cNvPr id="111" name="Google Shape;111;p18" descr="Profile photo of Turing Award winner, Jim Gray"/>
          <p:cNvPicPr preferRelativeResize="0"/>
          <p:nvPr/>
        </p:nvPicPr>
        <p:blipFill rotWithShape="1">
          <a:blip r:embed="rId3">
            <a:alphaModFix/>
          </a:blip>
          <a:srcRect t="39135"/>
          <a:stretch/>
        </p:blipFill>
        <p:spPr>
          <a:xfrm>
            <a:off x="739825" y="1723271"/>
            <a:ext cx="40905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>
            <a:spLocks noGrp="1"/>
          </p:cNvSpPr>
          <p:nvPr>
            <p:ph type="body" idx="1"/>
          </p:nvPr>
        </p:nvSpPr>
        <p:spPr>
          <a:xfrm>
            <a:off x="5057125" y="4483950"/>
            <a:ext cx="10806300" cy="326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3600"/>
              <a:t>Fourth Paradigm: Data-intensive Science called “eScience” (2000s ~)</a:t>
            </a:r>
            <a:endParaRPr sz="3600"/>
          </a:p>
          <a:p>
            <a:pPr marL="457200" lvl="0" indent="-457200" algn="l" rtl="0">
              <a:spcBef>
                <a:spcPts val="1333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Use of data-driven discovery</a:t>
            </a:r>
            <a:endParaRPr sz="36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Closely related to “data science”</a:t>
            </a:r>
            <a:endParaRPr sz="36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 i="1"/>
              <a:t>Data mining is the major challenge</a:t>
            </a:r>
            <a:endParaRPr sz="3600" i="1"/>
          </a:p>
        </p:txBody>
      </p:sp>
      <p:sp>
        <p:nvSpPr>
          <p:cNvPr id="113" name="Google Shape;113;p18"/>
          <p:cNvSpPr txBox="1"/>
          <p:nvPr/>
        </p:nvSpPr>
        <p:spPr>
          <a:xfrm>
            <a:off x="739825" y="5279275"/>
            <a:ext cx="38652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Jim Gray (1944 - 2007)</a:t>
            </a:r>
            <a:endParaRPr sz="1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Computer Scientist</a:t>
            </a:r>
            <a:endParaRPr sz="1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Turing Award Winner (1998)</a:t>
            </a:r>
            <a:endParaRPr sz="18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Data Mining?</a:t>
            </a:r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endParaRPr sz="6000"/>
          </a:p>
          <a:p>
            <a:pPr marL="0" lvl="0" indent="0" algn="ct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 sz="6000"/>
              <a:t>“</a:t>
            </a:r>
            <a:r>
              <a:rPr lang="en-US" sz="6000" u="sng"/>
              <a:t>Knowledge Discovery</a:t>
            </a:r>
            <a:r>
              <a:rPr lang="en-US" sz="6000"/>
              <a:t> from </a:t>
            </a:r>
            <a:r>
              <a:rPr lang="en-US" sz="6000" u="sng"/>
              <a:t>Data</a:t>
            </a:r>
            <a:r>
              <a:rPr lang="en-US" sz="6000"/>
              <a:t>”</a:t>
            </a:r>
            <a:endParaRPr sz="6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Jiawei Han: Extraction of </a:t>
            </a:r>
            <a:r>
              <a:rPr lang="en-US" b="1" i="1"/>
              <a:t>interesting</a:t>
            </a:r>
            <a:r>
              <a:rPr lang="en-US"/>
              <a:t> patterns or knowledge from </a:t>
            </a:r>
            <a:r>
              <a:rPr lang="en-US" b="1" i="1">
                <a:solidFill>
                  <a:srgbClr val="000000"/>
                </a:solidFill>
              </a:rPr>
              <a:t>huge amounts</a:t>
            </a:r>
            <a:r>
              <a:rPr lang="en-US"/>
              <a:t> </a:t>
            </a:r>
            <a:r>
              <a:rPr lang="en-US" b="1" i="1"/>
              <a:t>of data</a:t>
            </a:r>
            <a:r>
              <a:rPr lang="en-US"/>
              <a:t>.</a:t>
            </a:r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“Knowledge Discovery from Data”</a:t>
            </a:r>
            <a:endParaRPr sz="4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>
            <a:spLocks noGrp="1"/>
          </p:cNvSpPr>
          <p:nvPr>
            <p:ph type="body" idx="1"/>
          </p:nvPr>
        </p:nvSpPr>
        <p:spPr>
          <a:xfrm>
            <a:off x="1117709" y="1590263"/>
            <a:ext cx="14022300" cy="63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None/>
            </a:pPr>
            <a:r>
              <a:rPr lang="en-US"/>
              <a:t>Jiawei Han: Extraction of </a:t>
            </a:r>
            <a:r>
              <a:rPr lang="en-US" b="1" i="1"/>
              <a:t>interesting</a:t>
            </a:r>
            <a:r>
              <a:rPr lang="en-US"/>
              <a:t> (</a:t>
            </a:r>
            <a:r>
              <a:rPr lang="en-US">
                <a:solidFill>
                  <a:srgbClr val="CC0000"/>
                </a:solidFill>
              </a:rPr>
              <a:t>non-trivial</a:t>
            </a:r>
            <a:r>
              <a:rPr lang="en-US"/>
              <a:t>, </a:t>
            </a:r>
            <a:r>
              <a:rPr lang="en-US">
                <a:solidFill>
                  <a:srgbClr val="CC0000"/>
                </a:solidFill>
              </a:rPr>
              <a:t>implicit</a:t>
            </a:r>
            <a:r>
              <a:rPr lang="en-US"/>
              <a:t>, </a:t>
            </a:r>
            <a:r>
              <a:rPr lang="en-US">
                <a:solidFill>
                  <a:srgbClr val="CC0000"/>
                </a:solidFill>
              </a:rPr>
              <a:t>previously unknown</a:t>
            </a:r>
            <a:r>
              <a:rPr lang="en-US"/>
              <a:t> and </a:t>
            </a:r>
            <a:r>
              <a:rPr lang="en-US">
                <a:solidFill>
                  <a:srgbClr val="CC0000"/>
                </a:solidFill>
              </a:rPr>
              <a:t>potentially useful</a:t>
            </a:r>
            <a:r>
              <a:rPr lang="en-US"/>
              <a:t>) patterns or knowledge from </a:t>
            </a:r>
            <a:r>
              <a:rPr lang="en-US" b="1" i="1">
                <a:solidFill>
                  <a:srgbClr val="000000"/>
                </a:solidFill>
              </a:rPr>
              <a:t>huge amounts </a:t>
            </a:r>
            <a:r>
              <a:rPr lang="en-US" b="1" i="1"/>
              <a:t>of data</a:t>
            </a:r>
            <a:r>
              <a:rPr lang="en-US"/>
              <a:t>.</a:t>
            </a:r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1117709" y="327810"/>
            <a:ext cx="14022300" cy="999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“Knowledge Discovery from Data”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735</Words>
  <Application>Microsoft Macintosh PowerPoint</Application>
  <PresentationFormat>Custom</PresentationFormat>
  <Paragraphs>99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Georgia</vt:lpstr>
      <vt:lpstr>Verdana</vt:lpstr>
      <vt:lpstr>Arial Black</vt:lpstr>
      <vt:lpstr>verdana-degrees1</vt:lpstr>
      <vt:lpstr>What is Data Mining</vt:lpstr>
      <vt:lpstr>What is Data Mining?</vt:lpstr>
      <vt:lpstr>Alternative Names</vt:lpstr>
      <vt:lpstr>Explosive Growth of Data</vt:lpstr>
      <vt:lpstr>Explosive Growth of Data</vt:lpstr>
      <vt:lpstr>The Fourth Paradigm of Science</vt:lpstr>
      <vt:lpstr>What is Data Mining?</vt:lpstr>
      <vt:lpstr>“Knowledge Discovery from Data”</vt:lpstr>
      <vt:lpstr>“Knowledge Discovery from Data”</vt:lpstr>
      <vt:lpstr>“Knowledge Discovery from Data”</vt:lpstr>
      <vt:lpstr>“Knowledge Discovery from Data”</vt:lpstr>
      <vt:lpstr>“Knowledge Discovery from Data”</vt:lpstr>
      <vt:lpstr>“Knowledge Discovery from Data”</vt:lpstr>
      <vt:lpstr>Not Everything is Data Mining!</vt:lpstr>
      <vt:lpstr>Not Everything is Data Mining!</vt:lpstr>
      <vt:lpstr>Not Everything is Data Mining!</vt:lpstr>
      <vt:lpstr>School of Information, University of Michigan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1.1.1_What is Data Mining</dc:title>
  <dc:subject>Data Mining 1</dc:subject>
  <dc:creator>Qiaozhu Mei</dc:creator>
  <cp:keywords>What is Data Mining</cp:keywords>
  <dc:description/>
  <cp:lastModifiedBy>Tan, Yuanru</cp:lastModifiedBy>
  <cp:revision>9</cp:revision>
  <dcterms:modified xsi:type="dcterms:W3CDTF">2019-11-18T17:17:10Z</dcterms:modified>
  <cp:category/>
</cp:coreProperties>
</file>